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85" r:id="rId4"/>
    <p:sldId id="269" r:id="rId5"/>
    <p:sldId id="270" r:id="rId6"/>
    <p:sldId id="271" r:id="rId7"/>
    <p:sldId id="272" r:id="rId8"/>
    <p:sldId id="275" r:id="rId9"/>
    <p:sldId id="276" r:id="rId10"/>
    <p:sldId id="277" r:id="rId11"/>
    <p:sldId id="273" r:id="rId12"/>
    <p:sldId id="279" r:id="rId13"/>
    <p:sldId id="274" r:id="rId14"/>
    <p:sldId id="283" r:id="rId15"/>
    <p:sldId id="282" r:id="rId16"/>
    <p:sldId id="267" r:id="rId17"/>
    <p:sldId id="263" r:id="rId18"/>
    <p:sldId id="264" r:id="rId19"/>
    <p:sldId id="265" r:id="rId20"/>
    <p:sldId id="266" r:id="rId21"/>
    <p:sldId id="261" r:id="rId22"/>
    <p:sldId id="284" r:id="rId23"/>
    <p:sldId id="259" r:id="rId24"/>
    <p:sldId id="260" r:id="rId25"/>
    <p:sldId id="286" r:id="rId26"/>
    <p:sldId id="280" r:id="rId27"/>
    <p:sldId id="278" r:id="rId2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2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C5BABA-6FB8-44A8-AA54-7F6B141D2200}" type="datetimeFigureOut">
              <a:rPr lang="pt-BR" smtClean="0"/>
              <a:t>09/04/2025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001A55-7D4D-42FE-B2CA-CEE72D89EF0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97544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001A55-7D4D-42FE-B2CA-CEE72D89EF04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544611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F04286-94F3-4DA2-DBF4-267065BA36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4832564-59F5-88E7-66F8-E2AD651FEB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A622952-0B61-8F01-7303-5A4EEDBD52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34E41-60E0-4239-BBCB-3ED300D76A4B}" type="datetimeFigureOut">
              <a:rPr lang="pt-BR" smtClean="0"/>
              <a:t>09/04/2025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6384CB5-8F3F-EE98-A9E4-C7F5E4C1E6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B5C3CB0-F004-056C-E9E6-776313D3F3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2433E-0877-48CC-A08C-7594AE93FD7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599644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1E8D210-6710-C06B-DE36-21DBBABDEC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3603B96-A480-7893-E6A8-27FE721083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13E6076-5E6B-4CCD-959F-8D0C0D6386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34E41-60E0-4239-BBCB-3ED300D76A4B}" type="datetimeFigureOut">
              <a:rPr lang="pt-BR" smtClean="0"/>
              <a:t>09/04/2025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5C7FCC6-4BD8-F8A4-E317-9D431D4E5B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7B9B4AA-7570-9E87-D2DA-67AE6E6C8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2433E-0877-48CC-A08C-7594AE93FD7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068103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4E694C-0508-56C2-B058-F6857F4E53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F366F5E-7FA1-B107-C5EF-71E3273FFF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8A7E6C8-8913-E0F7-266C-0A1C79B72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34E41-60E0-4239-BBCB-3ED300D76A4B}" type="datetimeFigureOut">
              <a:rPr lang="pt-BR" smtClean="0"/>
              <a:t>09/04/2025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3BC39A4-6825-DFCD-1FD2-711909414E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008B19B-6BCA-7608-2B4C-71E10FC58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2433E-0877-48CC-A08C-7594AE93FD7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640580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A2C358-762D-5C31-B62E-3663D797D7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E326A86-DB9B-4225-874F-A43A40DAD13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D5EEC15-AE6B-5673-6118-B0D9E36DDE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BBA5C0D-6D1E-8A40-DEF8-619C6ADE1F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34E41-60E0-4239-BBCB-3ED300D76A4B}" type="datetimeFigureOut">
              <a:rPr lang="pt-BR" smtClean="0"/>
              <a:t>09/04/2025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BB42B8E-4A14-3AC4-B909-4A78A7619D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43289B6-E251-A7A4-A544-51D032E3BF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2433E-0877-48CC-A08C-7594AE93FD7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019339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08FC01-0F50-90DD-6A04-DE6DF46BD9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11FD206-C63D-1126-008B-4129631E60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3CA1D7A-C3A7-48F5-E8CD-5B52BD3B3B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5F576B02-C435-D3F4-95D3-82ABDA8D9B3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105661AE-14AA-ACF0-793C-63A53ED243D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FAF531A9-6DE1-53C9-9DBF-6AC677017B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34E41-60E0-4239-BBCB-3ED300D76A4B}" type="datetimeFigureOut">
              <a:rPr lang="pt-BR" smtClean="0"/>
              <a:t>09/04/2025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E452DE55-8ECF-72E7-D6F5-7FB9362D5B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68F9F0DB-023A-2567-304E-6E9814E68E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2433E-0877-48CC-A08C-7594AE93FD7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552439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12B2B0-70D2-9926-270E-7141381D81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5DA123AC-EAFB-B005-8D41-B31D8782B6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34E41-60E0-4239-BBCB-3ED300D76A4B}" type="datetimeFigureOut">
              <a:rPr lang="pt-BR" smtClean="0"/>
              <a:t>09/04/2025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FFB83ADF-8BF7-E713-872E-D39A1C9F4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A8DE53F0-EAE4-31B3-DCE2-B3457BFE2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2433E-0877-48CC-A08C-7594AE93FD7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105054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D89E1306-348C-ADEA-2E45-04B3FD6E88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34E41-60E0-4239-BBCB-3ED300D76A4B}" type="datetimeFigureOut">
              <a:rPr lang="pt-BR" smtClean="0"/>
              <a:t>09/04/2025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23C08385-0B46-641B-EF4D-5328D84518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07784A99-A504-16FA-F009-A2CD359237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2433E-0877-48CC-A08C-7594AE93FD7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491228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A7FD9A-8B92-2793-FFAC-F9B9D01335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360F0B4-5A92-1C8F-3546-67D7E1BEB9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9E6BD39-0302-6605-7D00-82FDB358A7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92CD247-17AE-A73D-64D3-8C2CB61139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34E41-60E0-4239-BBCB-3ED300D76A4B}" type="datetimeFigureOut">
              <a:rPr lang="pt-BR" smtClean="0"/>
              <a:t>09/04/2025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8E6F7D5-7999-55F2-1A93-A95B7D3EF9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0AB6E94-1D54-68C7-00EB-4A70799C7F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2433E-0877-48CC-A08C-7594AE93FD7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960977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4194E8-F656-E56B-F52C-FE046B6A67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C93983ED-0D7F-1B0B-A60C-17B5FE197B9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207352F7-97CC-66FE-392F-B8C66FF935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4DF9DDA-D8BC-A230-6691-3996CF579E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34E41-60E0-4239-BBCB-3ED300D76A4B}" type="datetimeFigureOut">
              <a:rPr lang="pt-BR" smtClean="0"/>
              <a:t>09/04/2025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89D7104-91BF-CE48-122B-2524B29322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8D5C876-C417-5B2F-E1C3-21481CB285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2433E-0877-48CC-A08C-7594AE93FD7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311599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7475DBC-CF6E-11BC-69A1-A9624EC4E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16A40332-5A36-4745-067B-EA9E916098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BD040AA-5B84-EBEC-9CAD-2BC904453F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34E41-60E0-4239-BBCB-3ED300D76A4B}" type="datetimeFigureOut">
              <a:rPr lang="pt-BR" smtClean="0"/>
              <a:t>09/04/2025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8006AFB-846F-132E-C466-C5FF2B5FA3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38E00DE-CBA4-EB32-5746-C63547F39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2433E-0877-48CC-A08C-7594AE93FD7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925482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B694F06-5AE9-A2EF-8D3E-4019A1DCE6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C21D212A-0C71-2A40-B562-39BEC9151F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D6837B7-21DE-0CCC-ADB6-53F05CEE78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34E41-60E0-4239-BBCB-3ED300D76A4B}" type="datetimeFigureOut">
              <a:rPr lang="pt-BR" smtClean="0"/>
              <a:t>09/04/2025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C7C378D-F3D0-1D0E-CBB0-85C8F8CC61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C55F7C7-1048-877F-9793-F5B346E400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2433E-0877-48CC-A08C-7594AE93FD7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47487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464E9934-F7DA-E327-3609-18FC6F57E8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F6AAA5C-C76F-887E-8DC3-A740DE4FAD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96353DB-8AD9-CFA5-58CE-BE4EB5F5B5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034E41-60E0-4239-BBCB-3ED300D76A4B}" type="datetimeFigureOut">
              <a:rPr lang="pt-BR" smtClean="0"/>
              <a:t>09/04/2025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A8B60D7-B240-3E8C-9BF2-C2C1D3E3DF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F634454-B54B-2AAB-BA3D-66EFB9A036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02433E-0877-48CC-A08C-7594AE93FD7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65813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plantarbambu@gmail.com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tiff"/><Relationship Id="rId2" Type="http://schemas.openxmlformats.org/officeDocument/2006/relationships/image" Target="../media/image33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tiff"/><Relationship Id="rId4" Type="http://schemas.openxmlformats.org/officeDocument/2006/relationships/image" Target="../media/image35.tif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tif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tiff"/><Relationship Id="rId2" Type="http://schemas.openxmlformats.org/officeDocument/2006/relationships/image" Target="../media/image40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tif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tiff"/><Relationship Id="rId2" Type="http://schemas.openxmlformats.org/officeDocument/2006/relationships/image" Target="../media/image43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tif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8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921E99-7A8F-103D-FF39-D600863C6E5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/>
              <a:t>Biogeografía de un arreglo agroforestal</a:t>
            </a:r>
            <a:endParaRPr lang="pt-BR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255473C-1490-4601-E707-85F46D2443A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pt-BR" sz="2900" dirty="0"/>
              <a:t>X Congresso Cubano de </a:t>
            </a:r>
            <a:r>
              <a:rPr lang="pt-BR" sz="2900" dirty="0" err="1"/>
              <a:t>Desarollo</a:t>
            </a:r>
            <a:r>
              <a:rPr lang="pt-BR" sz="2900" dirty="0"/>
              <a:t> Local</a:t>
            </a:r>
          </a:p>
          <a:p>
            <a:r>
              <a:rPr lang="pt-BR" dirty="0"/>
              <a:t>9 al 11 de abril de 2025</a:t>
            </a:r>
          </a:p>
          <a:p>
            <a:r>
              <a:rPr lang="pt-BR" dirty="0"/>
              <a:t>Hotel Atlântico </a:t>
            </a:r>
          </a:p>
          <a:p>
            <a:r>
              <a:rPr lang="pt-BR" dirty="0" err="1"/>
              <a:t>Guardalavaca</a:t>
            </a:r>
            <a:endParaRPr lang="pt-BR" dirty="0"/>
          </a:p>
          <a:p>
            <a:r>
              <a:rPr lang="pt-BR" dirty="0"/>
              <a:t>Cuba</a:t>
            </a:r>
          </a:p>
          <a:p>
            <a:r>
              <a:rPr lang="pt-BR" dirty="0"/>
              <a:t> 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600817C5-F172-F895-464D-9F1BEBF8D1A2}"/>
              </a:ext>
            </a:extLst>
          </p:cNvPr>
          <p:cNvSpPr txBox="1"/>
          <p:nvPr/>
        </p:nvSpPr>
        <p:spPr>
          <a:xfrm>
            <a:off x="8927433" y="5657671"/>
            <a:ext cx="185204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pt-BR" sz="1200" dirty="0"/>
          </a:p>
          <a:p>
            <a:pPr algn="ctr"/>
            <a:r>
              <a:rPr lang="pt-BR" sz="1200" dirty="0"/>
              <a:t>Guilherme Korte</a:t>
            </a:r>
          </a:p>
          <a:p>
            <a:pPr algn="ctr"/>
            <a:r>
              <a:rPr lang="pt-BR" sz="1200" dirty="0">
                <a:hlinkClick r:id="rId2"/>
              </a:rPr>
              <a:t>plantarbambu@gmail.com</a:t>
            </a:r>
            <a:endParaRPr lang="pt-BR" sz="1200" dirty="0"/>
          </a:p>
          <a:p>
            <a:pPr algn="ctr"/>
            <a:r>
              <a:rPr lang="pt-BR" sz="1200" dirty="0"/>
              <a:t>+5511998918888</a:t>
            </a:r>
          </a:p>
          <a:p>
            <a:pPr algn="ctr"/>
            <a:r>
              <a:rPr lang="pt-BR" sz="1200" dirty="0"/>
              <a:t>São Paulo </a:t>
            </a:r>
          </a:p>
          <a:p>
            <a:pPr algn="ctr"/>
            <a:r>
              <a:rPr lang="pt-BR" sz="1200" dirty="0"/>
              <a:t>Brasil</a:t>
            </a:r>
          </a:p>
        </p:txBody>
      </p:sp>
    </p:spTree>
    <p:extLst>
      <p:ext uri="{BB962C8B-B14F-4D97-AF65-F5344CB8AC3E}">
        <p14:creationId xmlns:p14="http://schemas.microsoft.com/office/powerpoint/2010/main" val="34412362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3470D3EB-1133-D5A7-FB24-E0002F6F1F6F}"/>
              </a:ext>
            </a:extLst>
          </p:cNvPr>
          <p:cNvSpPr txBox="1"/>
          <p:nvPr/>
        </p:nvSpPr>
        <p:spPr>
          <a:xfrm>
            <a:off x="4982577" y="1212958"/>
            <a:ext cx="7138737" cy="2092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s-ES" dirty="0"/>
          </a:p>
          <a:p>
            <a:r>
              <a:rPr lang="es-ES" sz="1600" dirty="0"/>
              <a:t>La biogeografía tiene un carácter interdisciplinario; ecología, la biología de poblaciones, la evolución, la paleontología, la climatología, la geografía y la geología. </a:t>
            </a:r>
          </a:p>
          <a:p>
            <a:endParaRPr lang="es-ES" sz="1600" dirty="0"/>
          </a:p>
          <a:p>
            <a:r>
              <a:rPr lang="es-ES" sz="1600" dirty="0"/>
              <a:t>¿Puede la relación entre el hombre y la naturaleza, crear nuevas dinámicas sociales y ambientales que favorezcan la calidad de vida en el planeta?</a:t>
            </a:r>
          </a:p>
          <a:p>
            <a:endParaRPr lang="es-ES" sz="1600" dirty="0"/>
          </a:p>
          <a:p>
            <a:r>
              <a:rPr lang="es-ES" sz="1600" dirty="0"/>
              <a:t>¿Es éste el camino en la relación entre o hombre y la naturaleza para o </a:t>
            </a:r>
            <a:r>
              <a:rPr lang="es-ES" sz="1600" dirty="0" err="1"/>
              <a:t>Sec</a:t>
            </a:r>
            <a:r>
              <a:rPr lang="es-ES" sz="1600" dirty="0"/>
              <a:t> XXI?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33C61A7F-2417-C147-0E08-87A64314FF14}"/>
              </a:ext>
            </a:extLst>
          </p:cNvPr>
          <p:cNvSpPr txBox="1"/>
          <p:nvPr/>
        </p:nvSpPr>
        <p:spPr>
          <a:xfrm>
            <a:off x="2759242" y="406685"/>
            <a:ext cx="58909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dirty="0"/>
              <a:t>Biogeografia antrópica desde </a:t>
            </a:r>
            <a:r>
              <a:rPr lang="pt-BR" sz="2800" dirty="0" err="1"/>
              <a:t>el</a:t>
            </a:r>
            <a:r>
              <a:rPr lang="pt-BR" sz="2800" dirty="0"/>
              <a:t> inicio...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A2956921-5551-3994-2869-7260264457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106" y="1212958"/>
            <a:ext cx="4649148" cy="2731375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076F3B45-73A4-DD2E-524E-959A4A3F57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549" y="4267458"/>
            <a:ext cx="4672263" cy="2452938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A6921723-1B9E-53E7-EFFF-74C9BC261B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2462" y="3552162"/>
            <a:ext cx="4558966" cy="2771797"/>
          </a:xfrm>
          <a:prstGeom prst="rect">
            <a:avLst/>
          </a:prstGeom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id="{A0BDA80A-CB72-A3D6-5D0D-91A55B0E2E18}"/>
              </a:ext>
            </a:extLst>
          </p:cNvPr>
          <p:cNvSpPr txBox="1"/>
          <p:nvPr/>
        </p:nvSpPr>
        <p:spPr>
          <a:xfrm>
            <a:off x="6590297" y="6366453"/>
            <a:ext cx="45589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Global map of underwater noise emissions from ships in 2019, at 63Hz (Jalkanen et al., 2022).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9877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EAF8E2CD-2993-FEE3-FAB0-C8BACBDA37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8263" y="-29547"/>
            <a:ext cx="8531297" cy="6887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3005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F92DE0D1-F63F-66E2-0CA0-E3A1B413B4A6}"/>
              </a:ext>
            </a:extLst>
          </p:cNvPr>
          <p:cNvSpPr txBox="1"/>
          <p:nvPr/>
        </p:nvSpPr>
        <p:spPr>
          <a:xfrm>
            <a:off x="4031226" y="1435510"/>
            <a:ext cx="34141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Numero de habitantes favorecidos</a:t>
            </a:r>
          </a:p>
          <a:p>
            <a:endParaRPr lang="pt-BR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040E2B59-A509-E494-9466-8C5B6ACC822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21" t="17721"/>
          <a:stretch/>
        </p:blipFill>
        <p:spPr>
          <a:xfrm>
            <a:off x="0" y="0"/>
            <a:ext cx="12454835" cy="6858000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38DC787A-99D4-F8BF-63DC-3BCE0218FD6A}"/>
              </a:ext>
            </a:extLst>
          </p:cNvPr>
          <p:cNvSpPr txBox="1"/>
          <p:nvPr/>
        </p:nvSpPr>
        <p:spPr>
          <a:xfrm>
            <a:off x="10028255" y="7063991"/>
            <a:ext cx="133402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100" dirty="0"/>
              <a:t>Foto: Renato Soares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861E32B-B07C-15BF-57F3-9570F81FE99B}"/>
              </a:ext>
            </a:extLst>
          </p:cNvPr>
          <p:cNvSpPr txBox="1"/>
          <p:nvPr/>
        </p:nvSpPr>
        <p:spPr>
          <a:xfrm>
            <a:off x="5094514" y="7194796"/>
            <a:ext cx="35169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err="1"/>
              <a:t>Aldea</a:t>
            </a:r>
            <a:r>
              <a:rPr lang="pt-BR" dirty="0"/>
              <a:t> de </a:t>
            </a:r>
            <a:r>
              <a:rPr lang="pt-BR" dirty="0" err="1"/>
              <a:t>Kamaiura</a:t>
            </a:r>
            <a:r>
              <a:rPr lang="pt-BR" dirty="0"/>
              <a:t>
600 habitantes</a:t>
            </a:r>
          </a:p>
          <a:p>
            <a:r>
              <a:rPr lang="pt-BR" dirty="0"/>
              <a:t>Parque Nacional do Xingu     Brasil</a:t>
            </a:r>
          </a:p>
        </p:txBody>
      </p:sp>
    </p:spTree>
    <p:extLst>
      <p:ext uri="{BB962C8B-B14F-4D97-AF65-F5344CB8AC3E}">
        <p14:creationId xmlns:p14="http://schemas.microsoft.com/office/powerpoint/2010/main" val="40289421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ço Reservado para Conteúdo 8">
            <a:extLst>
              <a:ext uri="{FF2B5EF4-FFF2-40B4-BE49-F238E27FC236}">
                <a16:creationId xmlns:a16="http://schemas.microsoft.com/office/drawing/2014/main" id="{6CEC65F9-3DF4-414E-8C16-17F117CA446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592924" y="1041068"/>
            <a:ext cx="4547232" cy="2387932"/>
          </a:xfr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2FAE0FDD-4A71-4CF5-AB3E-1A7D231CA8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7327" y="3335549"/>
            <a:ext cx="2884123" cy="3137310"/>
          </a:xfrm>
          <a:prstGeom prst="rect">
            <a:avLst/>
          </a:prstGeom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F7EA758E-2D30-41E5-B493-96CD2E0434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60901" y="3898308"/>
            <a:ext cx="3376766" cy="2574551"/>
          </a:xfrm>
          <a:prstGeom prst="rect">
            <a:avLst/>
          </a:prstGeom>
        </p:spPr>
      </p:pic>
      <p:sp>
        <p:nvSpPr>
          <p:cNvPr id="17" name="CaixaDeTexto 16">
            <a:extLst>
              <a:ext uri="{FF2B5EF4-FFF2-40B4-BE49-F238E27FC236}">
                <a16:creationId xmlns:a16="http://schemas.microsoft.com/office/drawing/2014/main" id="{0CAAB07C-DBFD-4794-9DA7-3135DBAA3DAD}"/>
              </a:ext>
            </a:extLst>
          </p:cNvPr>
          <p:cNvSpPr txBox="1"/>
          <p:nvPr/>
        </p:nvSpPr>
        <p:spPr>
          <a:xfrm>
            <a:off x="8320213" y="782064"/>
            <a:ext cx="2884123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i="1" dirty="0" err="1"/>
              <a:t>Acronomia</a:t>
            </a:r>
            <a:r>
              <a:rPr lang="pt-BR" i="1" dirty="0"/>
              <a:t> </a:t>
            </a:r>
            <a:r>
              <a:rPr lang="pt-BR" i="1" dirty="0" err="1"/>
              <a:t>aculeata</a:t>
            </a:r>
            <a:endParaRPr lang="pt-BR" i="1" dirty="0"/>
          </a:p>
          <a:p>
            <a:endParaRPr lang="pt-BR" i="1" dirty="0"/>
          </a:p>
          <a:p>
            <a:r>
              <a:rPr lang="pt-BR" i="1" dirty="0" err="1"/>
              <a:t>Guadua</a:t>
            </a:r>
            <a:r>
              <a:rPr lang="pt-BR" i="1" dirty="0"/>
              <a:t> </a:t>
            </a:r>
            <a:r>
              <a:rPr lang="pt-BR" i="1" dirty="0" err="1"/>
              <a:t>chacoensis</a:t>
            </a:r>
            <a:endParaRPr lang="pt-BR" i="1" dirty="0"/>
          </a:p>
          <a:p>
            <a:endParaRPr lang="pt-BR" i="1" dirty="0"/>
          </a:p>
          <a:p>
            <a:r>
              <a:rPr lang="pt-BR" i="1" dirty="0" err="1"/>
              <a:t>Schinus</a:t>
            </a:r>
            <a:r>
              <a:rPr lang="pt-BR" i="1" dirty="0"/>
              <a:t> </a:t>
            </a:r>
            <a:r>
              <a:rPr lang="pt-BR" i="1" dirty="0" err="1"/>
              <a:t>terenbinthifolius</a:t>
            </a:r>
            <a:r>
              <a:rPr lang="pt-BR" i="1" dirty="0"/>
              <a:t> </a:t>
            </a:r>
          </a:p>
          <a:p>
            <a:endParaRPr lang="pt-BR" i="1" dirty="0"/>
          </a:p>
          <a:p>
            <a:r>
              <a:rPr lang="pt-BR" i="1" dirty="0" err="1"/>
              <a:t>Dypteris</a:t>
            </a:r>
            <a:r>
              <a:rPr lang="pt-BR" i="1" dirty="0"/>
              <a:t> </a:t>
            </a:r>
            <a:r>
              <a:rPr lang="pt-BR" i="1" dirty="0" err="1"/>
              <a:t>alata</a:t>
            </a:r>
            <a:endParaRPr lang="pt-BR" i="1" dirty="0"/>
          </a:p>
        </p:txBody>
      </p:sp>
      <p:pic>
        <p:nvPicPr>
          <p:cNvPr id="18" name="Imagem 17">
            <a:extLst>
              <a:ext uri="{FF2B5EF4-FFF2-40B4-BE49-F238E27FC236}">
                <a16:creationId xmlns:a16="http://schemas.microsoft.com/office/drawing/2014/main" id="{5E351671-71DF-46A3-AC7D-02D32693F1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11155" y="3898308"/>
            <a:ext cx="3432734" cy="2574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30084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746AA56C-D165-48C7-AFE1-ED81F79A84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3358" y="169004"/>
            <a:ext cx="2811925" cy="2811925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1632260C-04A4-4B78-9F59-FA767A0FED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866" y="3730324"/>
            <a:ext cx="2252983" cy="2853778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6B8F29E2-02D3-482F-89A3-D46C93E1BC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0713" y="4111017"/>
            <a:ext cx="2988395" cy="1993820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2352DE72-6C02-433E-844E-A462A3304F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05914" y="2303107"/>
            <a:ext cx="1506747" cy="2272471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04D36B53-4485-4318-BF09-159B62FB0B8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94377" y="243326"/>
            <a:ext cx="2272472" cy="2272472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1E836313-5B3E-44CE-8E54-E543E198489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96039" y="4660312"/>
            <a:ext cx="2138617" cy="1374825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4B315996-E63F-4A75-B684-321B9E00C8F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511535" y="5107927"/>
            <a:ext cx="1506747" cy="1506747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27F9E6AD-FF83-4F42-A683-814E66E040C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435925" y="243326"/>
            <a:ext cx="1506748" cy="1506748"/>
          </a:xfrm>
          <a:prstGeom prst="rect">
            <a:avLst/>
          </a:prstGeom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id="{205006F5-993F-4E8A-BD7E-96897E97A102}"/>
              </a:ext>
            </a:extLst>
          </p:cNvPr>
          <p:cNvSpPr txBox="1"/>
          <p:nvPr/>
        </p:nvSpPr>
        <p:spPr>
          <a:xfrm>
            <a:off x="5196350" y="822863"/>
            <a:ext cx="3120363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i="1" dirty="0" err="1"/>
              <a:t>Copaifera</a:t>
            </a:r>
            <a:r>
              <a:rPr lang="pt-BR" i="1" dirty="0"/>
              <a:t> </a:t>
            </a:r>
            <a:r>
              <a:rPr lang="pt-BR" i="1" dirty="0" err="1"/>
              <a:t>langsdorfy</a:t>
            </a:r>
            <a:endParaRPr lang="pt-BR" i="1" dirty="0"/>
          </a:p>
          <a:p>
            <a:endParaRPr lang="pt-BR" i="1" dirty="0"/>
          </a:p>
          <a:p>
            <a:r>
              <a:rPr lang="pt-BR" i="1" dirty="0"/>
              <a:t>Cocos </a:t>
            </a:r>
            <a:r>
              <a:rPr lang="pt-BR" i="1" dirty="0" err="1"/>
              <a:t>nucifera</a:t>
            </a:r>
            <a:r>
              <a:rPr lang="pt-BR" i="1" dirty="0"/>
              <a:t> L.</a:t>
            </a:r>
          </a:p>
          <a:p>
            <a:endParaRPr lang="pt-BR" i="1" dirty="0"/>
          </a:p>
          <a:p>
            <a:r>
              <a:rPr lang="pt-BR" i="1" dirty="0" err="1"/>
              <a:t>Psidium</a:t>
            </a:r>
            <a:r>
              <a:rPr lang="pt-BR" i="1" dirty="0"/>
              <a:t> </a:t>
            </a:r>
            <a:r>
              <a:rPr lang="pt-BR" i="1" dirty="0" err="1"/>
              <a:t>guajava</a:t>
            </a:r>
            <a:endParaRPr lang="pt-BR" i="1" dirty="0"/>
          </a:p>
          <a:p>
            <a:endParaRPr lang="pt-BR" i="1" dirty="0"/>
          </a:p>
          <a:p>
            <a:r>
              <a:rPr lang="pt-BR" i="1" dirty="0" err="1"/>
              <a:t>Plinia</a:t>
            </a:r>
            <a:r>
              <a:rPr lang="pt-BR" i="1" dirty="0"/>
              <a:t> cauliflora</a:t>
            </a:r>
          </a:p>
          <a:p>
            <a:endParaRPr lang="pt-BR" i="1" dirty="0"/>
          </a:p>
          <a:p>
            <a:r>
              <a:rPr lang="pt-BR" i="1" dirty="0" err="1"/>
              <a:t>Persea</a:t>
            </a:r>
            <a:r>
              <a:rPr lang="pt-BR" i="1" dirty="0"/>
              <a:t> americana</a:t>
            </a:r>
          </a:p>
          <a:p>
            <a:endParaRPr lang="pt-BR" i="1" dirty="0"/>
          </a:p>
          <a:p>
            <a:r>
              <a:rPr lang="pt-BR" i="1" dirty="0"/>
              <a:t>Tabebuia </a:t>
            </a:r>
            <a:r>
              <a:rPr lang="pt-BR" i="1" dirty="0" err="1"/>
              <a:t>impetiginosa</a:t>
            </a:r>
            <a:endParaRPr lang="pt-BR" i="1" dirty="0"/>
          </a:p>
          <a:p>
            <a:endParaRPr lang="pt-BR" i="1" dirty="0"/>
          </a:p>
          <a:p>
            <a:endParaRPr lang="pt-BR" i="1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983873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CA16CA82-7407-4BAD-B80D-0C09E85055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5445" y="453787"/>
            <a:ext cx="3170829" cy="2378122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C2E45F94-750E-4D6F-AAAE-F7A6C2DC8B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7356" y="305938"/>
            <a:ext cx="3560372" cy="2670279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DE3CE076-C5CD-41E2-A80E-83F2A498A5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68538" y="3429000"/>
            <a:ext cx="3702011" cy="2464668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C8DBFDD6-3C9D-4BC4-AA7B-F375DB3DB6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78928" y="3511411"/>
            <a:ext cx="2664183" cy="2670279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82150041-BE05-4624-B45A-258D469A7E7F}"/>
              </a:ext>
            </a:extLst>
          </p:cNvPr>
          <p:cNvSpPr txBox="1"/>
          <p:nvPr/>
        </p:nvSpPr>
        <p:spPr>
          <a:xfrm>
            <a:off x="5336274" y="3325770"/>
            <a:ext cx="2339102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i="1" dirty="0" err="1"/>
              <a:t>Hanconia</a:t>
            </a:r>
            <a:r>
              <a:rPr lang="pt-BR" i="1" dirty="0"/>
              <a:t> </a:t>
            </a:r>
            <a:r>
              <a:rPr lang="pt-BR" i="1" dirty="0" err="1"/>
              <a:t>speciosa</a:t>
            </a:r>
            <a:endParaRPr lang="pt-BR" i="1" dirty="0"/>
          </a:p>
          <a:p>
            <a:endParaRPr lang="pt-BR" i="1" dirty="0"/>
          </a:p>
          <a:p>
            <a:r>
              <a:rPr lang="pt-BR" i="1" dirty="0" err="1"/>
              <a:t>Inga</a:t>
            </a:r>
            <a:r>
              <a:rPr lang="pt-BR" i="1" dirty="0"/>
              <a:t> </a:t>
            </a:r>
            <a:r>
              <a:rPr lang="pt-BR" i="1" dirty="0" err="1"/>
              <a:t>uruguensis</a:t>
            </a:r>
            <a:endParaRPr lang="pt-BR" i="1" dirty="0"/>
          </a:p>
          <a:p>
            <a:endParaRPr lang="pt-BR" i="1" dirty="0"/>
          </a:p>
          <a:p>
            <a:r>
              <a:rPr lang="pt-BR" i="1" dirty="0" err="1"/>
              <a:t>Stherculia</a:t>
            </a:r>
            <a:r>
              <a:rPr lang="pt-BR" i="1" dirty="0"/>
              <a:t> curiosa</a:t>
            </a:r>
          </a:p>
          <a:p>
            <a:endParaRPr lang="pt-BR" i="1" dirty="0"/>
          </a:p>
          <a:p>
            <a:r>
              <a:rPr lang="pt-BR" i="1" dirty="0" err="1"/>
              <a:t>Coffe</a:t>
            </a:r>
            <a:r>
              <a:rPr lang="pt-BR" i="1" dirty="0"/>
              <a:t> </a:t>
            </a:r>
            <a:r>
              <a:rPr lang="pt-BR" i="1" dirty="0" err="1"/>
              <a:t>Red</a:t>
            </a:r>
            <a:r>
              <a:rPr lang="pt-BR" i="1" dirty="0"/>
              <a:t> </a:t>
            </a:r>
            <a:r>
              <a:rPr lang="pt-BR" i="1" dirty="0" err="1"/>
              <a:t>Catuai</a:t>
            </a:r>
            <a:endParaRPr lang="pt-BR" i="1" dirty="0"/>
          </a:p>
        </p:txBody>
      </p:sp>
    </p:spTree>
    <p:extLst>
      <p:ext uri="{BB962C8B-B14F-4D97-AF65-F5344CB8AC3E}">
        <p14:creationId xmlns:p14="http://schemas.microsoft.com/office/powerpoint/2010/main" val="2877111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CC6FD22-C0D5-40AC-B733-11EAADEFE3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0" y="17253"/>
            <a:ext cx="9144000" cy="685800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E99A3878-DA81-4D32-B2AD-7536CB9B3564}"/>
              </a:ext>
            </a:extLst>
          </p:cNvPr>
          <p:cNvSpPr txBox="1"/>
          <p:nvPr/>
        </p:nvSpPr>
        <p:spPr>
          <a:xfrm>
            <a:off x="4026090" y="805218"/>
            <a:ext cx="77382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Travesía del río Kuluene con ferry
Mato Grosso Brasil, 11/2020</a:t>
            </a:r>
            <a:endParaRPr lang="pt-BR" b="1" dirty="0"/>
          </a:p>
        </p:txBody>
      </p:sp>
    </p:spTree>
    <p:extLst>
      <p:ext uri="{BB962C8B-B14F-4D97-AF65-F5344CB8AC3E}">
        <p14:creationId xmlns:p14="http://schemas.microsoft.com/office/powerpoint/2010/main" val="12677917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0CE23417-70D9-41C0-BCE2-A33608077A8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3047999" y="0"/>
            <a:ext cx="9144002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5D5FBE38-73FF-41FF-8B3D-6C6E953B24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64156" y="272955"/>
            <a:ext cx="8911687" cy="1280890"/>
          </a:xfrm>
        </p:spPr>
        <p:txBody>
          <a:bodyPr>
            <a:normAutofit fontScale="90000"/>
          </a:bodyPr>
          <a:lstStyle/>
          <a:p>
            <a:pPr algn="ctr"/>
            <a:r>
              <a:rPr lang="pt-BR" dirty="0">
                <a:solidFill>
                  <a:schemeClr val="bg1"/>
                </a:solidFill>
              </a:rPr>
              <a:t>	</a:t>
            </a:r>
            <a:r>
              <a:rPr lang="es-ES" b="1" i="1" dirty="0">
                <a:solidFill>
                  <a:schemeClr val="bg1"/>
                </a:solidFill>
              </a:rPr>
              <a:t>Pueblo de </a:t>
            </a:r>
            <a:r>
              <a:rPr lang="es-ES" b="1" i="1" dirty="0" err="1">
                <a:solidFill>
                  <a:schemeClr val="bg1"/>
                </a:solidFill>
              </a:rPr>
              <a:t>Kamayurá</a:t>
            </a:r>
            <a:br>
              <a:rPr lang="es-ES" b="1" i="1" dirty="0">
                <a:solidFill>
                  <a:schemeClr val="bg1"/>
                </a:solidFill>
              </a:rPr>
            </a:br>
            <a:r>
              <a:rPr lang="es-ES" b="1" i="1" dirty="0">
                <a:solidFill>
                  <a:schemeClr val="bg1"/>
                </a:solidFill>
              </a:rPr>
              <a:t>Cada familia recibió 65 plántulas de árboles frutales nativos</a:t>
            </a:r>
            <a:endParaRPr lang="pt-BR" sz="27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13517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F7D3E699-0091-4F1B-A655-4E56BC4479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1479" y="-12871"/>
            <a:ext cx="5161479" cy="6870871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B4CCE93-A0C9-4304-B411-4090192CB545}"/>
              </a:ext>
            </a:extLst>
          </p:cNvPr>
          <p:cNvSpPr txBox="1"/>
          <p:nvPr/>
        </p:nvSpPr>
        <p:spPr>
          <a:xfrm>
            <a:off x="8253046" y="973015"/>
            <a:ext cx="395492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/>
              <a:t>La madre enseñando
 La siembra de la hija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14765045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19CF33DF-0A5C-417F-92B5-58FB117D18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001296" y="2521927"/>
            <a:ext cx="10358650" cy="4159429"/>
          </a:xfrm>
        </p:spPr>
        <p:txBody>
          <a:bodyPr/>
          <a:lstStyle/>
          <a:p>
            <a:pPr algn="ctr"/>
            <a:r>
              <a:rPr lang="es-ES" sz="1800" dirty="0"/>
              <a:t>Los campos de cultivo se hicieron más grandes y más alejados de las casas</a:t>
            </a:r>
            <a:r>
              <a:rPr lang="pt-BR" dirty="0"/>
              <a:t>
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2D10034F-4521-4A2A-ADD5-44F4FA5E04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3279" y="254498"/>
            <a:ext cx="6779336" cy="5084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2304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>
            <a:extLst>
              <a:ext uri="{FF2B5EF4-FFF2-40B4-BE49-F238E27FC236}">
                <a16:creationId xmlns:a16="http://schemas.microsoft.com/office/drawing/2014/main" id="{99C62CA4-B41D-4F65-9ACC-B6D6715447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83034" y="1160039"/>
            <a:ext cx="3047620" cy="5413329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20948598-2170-4FC9-891E-28F74E8A9DB8}"/>
              </a:ext>
            </a:extLst>
          </p:cNvPr>
          <p:cNvSpPr txBox="1"/>
          <p:nvPr/>
        </p:nvSpPr>
        <p:spPr>
          <a:xfrm>
            <a:off x="1992923" y="284632"/>
            <a:ext cx="953086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600" b="1" dirty="0" err="1"/>
              <a:t>Carretilla</a:t>
            </a:r>
            <a:r>
              <a:rPr lang="pt-BR" sz="3600" b="1" dirty="0"/>
              <a:t> </a:t>
            </a:r>
            <a:r>
              <a:rPr lang="pt-BR" sz="3600" b="1" dirty="0" err="1"/>
              <a:t>con</a:t>
            </a:r>
            <a:r>
              <a:rPr lang="pt-BR" sz="3600" b="1" dirty="0"/>
              <a:t> </a:t>
            </a:r>
            <a:r>
              <a:rPr lang="pt-BR" sz="3600" b="1" dirty="0" err="1"/>
              <a:t>neumático</a:t>
            </a:r>
            <a:r>
              <a:rPr lang="pt-BR" sz="3600" b="1" dirty="0"/>
              <a:t> sólido
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4E3F43D5-1535-4B90-ADA7-096281F123D4}"/>
              </a:ext>
            </a:extLst>
          </p:cNvPr>
          <p:cNvSpPr txBox="1"/>
          <p:nvPr/>
        </p:nvSpPr>
        <p:spPr>
          <a:xfrm>
            <a:off x="6261348" y="1397675"/>
            <a:ext cx="557098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Las carretillas suelen estar con el edificio de la cámara de aire. Cuando perforan y perforan mucho, debido a las raíces y ramas de los jardines, no hay lugar para arreglarlo. </a:t>
            </a:r>
            <a:r>
              <a:rPr lang="pt-BR" dirty="0"/>
              <a:t>
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46C9319D-8FC9-4A08-BAE2-BC71302AC0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0751" y="3895712"/>
            <a:ext cx="3047621" cy="2289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6316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Conteúdo 4">
            <a:extLst>
              <a:ext uri="{FF2B5EF4-FFF2-40B4-BE49-F238E27FC236}">
                <a16:creationId xmlns:a16="http://schemas.microsoft.com/office/drawing/2014/main" id="{003F830E-AB44-45C7-BD02-3A17EC8A55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5400000">
            <a:off x="2555543" y="1187355"/>
            <a:ext cx="5977719" cy="4483290"/>
          </a:xfr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A7DF588F-DABC-41CA-8390-3DF408680729}"/>
              </a:ext>
            </a:extLst>
          </p:cNvPr>
          <p:cNvSpPr txBox="1"/>
          <p:nvPr/>
        </p:nvSpPr>
        <p:spPr>
          <a:xfrm>
            <a:off x="8457063" y="1370463"/>
            <a:ext cx="28873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000" b="1" dirty="0"/>
              <a:t>Entrega a </a:t>
            </a:r>
            <a:r>
              <a:rPr lang="pt-BR" sz="2000" b="1" dirty="0" err="1"/>
              <a:t>otro</a:t>
            </a:r>
            <a:r>
              <a:rPr lang="pt-BR" sz="2000" b="1" dirty="0"/>
              <a:t> </a:t>
            </a:r>
            <a:r>
              <a:rPr lang="pt-BR" sz="2000" b="1" dirty="0" err="1"/>
              <a:t>pueblo</a:t>
            </a:r>
            <a:endParaRPr lang="pt-BR" sz="2000" b="1" dirty="0"/>
          </a:p>
        </p:txBody>
      </p:sp>
    </p:spTree>
    <p:extLst>
      <p:ext uri="{BB962C8B-B14F-4D97-AF65-F5344CB8AC3E}">
        <p14:creationId xmlns:p14="http://schemas.microsoft.com/office/powerpoint/2010/main" val="32887955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DDC6EE9E-8353-CAD0-0ADF-457CDBCC34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42961"/>
            <a:ext cx="8286541" cy="5315039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96B0115E-8632-C226-795D-894F8F748360}"/>
              </a:ext>
            </a:extLst>
          </p:cNvPr>
          <p:cNvSpPr txBox="1"/>
          <p:nvPr/>
        </p:nvSpPr>
        <p:spPr>
          <a:xfrm>
            <a:off x="2827134" y="371789"/>
            <a:ext cx="26155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dirty="0"/>
              <a:t>Rancho dos Querubins</a:t>
            </a:r>
          </a:p>
          <a:p>
            <a:pPr algn="ctr"/>
            <a:r>
              <a:rPr lang="pt-BR" dirty="0"/>
              <a:t>Botucatu, São Paulo Brasil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0F0B8B50-96B0-3B79-EE5A-0A2E45AA47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6540" y="0"/>
            <a:ext cx="3905459" cy="2445794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91022A7D-D77E-F77D-DB19-D6375771D6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11895" y="2522137"/>
            <a:ext cx="3880105" cy="4335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1523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456C93FF-9E1B-8791-9266-C48EAEE01B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5F0442CF-C3B2-0B6C-6D2F-1B783B654C9B}"/>
              </a:ext>
            </a:extLst>
          </p:cNvPr>
          <p:cNvSpPr txBox="1"/>
          <p:nvPr/>
        </p:nvSpPr>
        <p:spPr>
          <a:xfrm>
            <a:off x="3607358" y="7084088"/>
            <a:ext cx="43386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dirty="0"/>
              <a:t>Rancho dos Querubins, Botucatu, São Paulo </a:t>
            </a:r>
          </a:p>
          <a:p>
            <a:pPr algn="ctr"/>
            <a:r>
              <a:rPr lang="pt-BR" dirty="0"/>
              <a:t>Brasil</a:t>
            </a:r>
          </a:p>
        </p:txBody>
      </p:sp>
    </p:spTree>
    <p:extLst>
      <p:ext uri="{BB962C8B-B14F-4D97-AF65-F5344CB8AC3E}">
        <p14:creationId xmlns:p14="http://schemas.microsoft.com/office/powerpoint/2010/main" val="24227171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2" descr="Bamboo free icon">
            <a:extLst>
              <a:ext uri="{FF2B5EF4-FFF2-40B4-BE49-F238E27FC236}">
                <a16:creationId xmlns:a16="http://schemas.microsoft.com/office/drawing/2014/main" id="{14C38DA9-6299-1946-AE96-6C525C90574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6425863" y="191293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pt-BR"/>
          </a:p>
        </p:txBody>
      </p:sp>
      <p:pic>
        <p:nvPicPr>
          <p:cNvPr id="17" name="Imagem 16">
            <a:extLst>
              <a:ext uri="{FF2B5EF4-FFF2-40B4-BE49-F238E27FC236}">
                <a16:creationId xmlns:a16="http://schemas.microsoft.com/office/drawing/2014/main" id="{E5AB8B78-7B6E-F847-8BD4-8B39876003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6252" y="453520"/>
            <a:ext cx="794102" cy="794102"/>
          </a:xfrm>
          <a:prstGeom prst="rect">
            <a:avLst/>
          </a:prstGeom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id="{DB0CF22D-C4C8-944A-A06E-C5F2D7A670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8949" y="446485"/>
            <a:ext cx="794102" cy="794102"/>
          </a:xfrm>
          <a:prstGeom prst="rect">
            <a:avLst/>
          </a:prstGeom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id="{6344D7DD-A117-FC4A-B935-A94F62AEF0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1532" y="446485"/>
            <a:ext cx="869431" cy="869431"/>
          </a:xfrm>
          <a:prstGeom prst="rect">
            <a:avLst/>
          </a:prstGeom>
        </p:spPr>
      </p:pic>
      <p:pic>
        <p:nvPicPr>
          <p:cNvPr id="29" name="Imagem 28">
            <a:extLst>
              <a:ext uri="{FF2B5EF4-FFF2-40B4-BE49-F238E27FC236}">
                <a16:creationId xmlns:a16="http://schemas.microsoft.com/office/drawing/2014/main" id="{BC798A6B-8A94-444A-AD8D-930349D02D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9517" y="3252751"/>
            <a:ext cx="1097942" cy="1097942"/>
          </a:xfrm>
          <a:prstGeom prst="rect">
            <a:avLst/>
          </a:prstGeom>
        </p:spPr>
      </p:pic>
      <p:pic>
        <p:nvPicPr>
          <p:cNvPr id="30" name="Imagem 29">
            <a:extLst>
              <a:ext uri="{FF2B5EF4-FFF2-40B4-BE49-F238E27FC236}">
                <a16:creationId xmlns:a16="http://schemas.microsoft.com/office/drawing/2014/main" id="{29EA77B4-CF53-F742-9D72-373FF42222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1797" y="3232808"/>
            <a:ext cx="1097941" cy="1097941"/>
          </a:xfrm>
          <a:prstGeom prst="rect">
            <a:avLst/>
          </a:prstGeom>
        </p:spPr>
      </p:pic>
      <p:pic>
        <p:nvPicPr>
          <p:cNvPr id="31" name="Imagem 30">
            <a:extLst>
              <a:ext uri="{FF2B5EF4-FFF2-40B4-BE49-F238E27FC236}">
                <a16:creationId xmlns:a16="http://schemas.microsoft.com/office/drawing/2014/main" id="{420F680E-EAAB-6046-AD6E-900734262C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6573" y="3232808"/>
            <a:ext cx="1139351" cy="1139351"/>
          </a:xfrm>
          <a:prstGeom prst="rect">
            <a:avLst/>
          </a:prstGeom>
        </p:spPr>
      </p:pic>
      <p:pic>
        <p:nvPicPr>
          <p:cNvPr id="32" name="Imagem 31">
            <a:extLst>
              <a:ext uri="{FF2B5EF4-FFF2-40B4-BE49-F238E27FC236}">
                <a16:creationId xmlns:a16="http://schemas.microsoft.com/office/drawing/2014/main" id="{5CDD2B70-2807-CB48-B4AF-AE222D4DDA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5792" y="3241547"/>
            <a:ext cx="1149637" cy="1149637"/>
          </a:xfrm>
          <a:prstGeom prst="rect">
            <a:avLst/>
          </a:prstGeom>
        </p:spPr>
      </p:pic>
      <p:cxnSp>
        <p:nvCxnSpPr>
          <p:cNvPr id="33" name="Conector de Seta Reta 32">
            <a:extLst>
              <a:ext uri="{FF2B5EF4-FFF2-40B4-BE49-F238E27FC236}">
                <a16:creationId xmlns:a16="http://schemas.microsoft.com/office/drawing/2014/main" id="{EDEDD636-A52F-5D44-B87C-EB1957E144DC}"/>
              </a:ext>
            </a:extLst>
          </p:cNvPr>
          <p:cNvCxnSpPr/>
          <p:nvPr/>
        </p:nvCxnSpPr>
        <p:spPr>
          <a:xfrm flipV="1">
            <a:off x="481267" y="3429000"/>
            <a:ext cx="0" cy="68580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4" name="Conector de Seta Reta 33">
            <a:extLst>
              <a:ext uri="{FF2B5EF4-FFF2-40B4-BE49-F238E27FC236}">
                <a16:creationId xmlns:a16="http://schemas.microsoft.com/office/drawing/2014/main" id="{41B5D465-03B7-C24B-9B9F-55159A388983}"/>
              </a:ext>
            </a:extLst>
          </p:cNvPr>
          <p:cNvCxnSpPr/>
          <p:nvPr/>
        </p:nvCxnSpPr>
        <p:spPr>
          <a:xfrm flipH="1">
            <a:off x="2992451" y="909638"/>
            <a:ext cx="533400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42" name="Imagem 41">
            <a:extLst>
              <a:ext uri="{FF2B5EF4-FFF2-40B4-BE49-F238E27FC236}">
                <a16:creationId xmlns:a16="http://schemas.microsoft.com/office/drawing/2014/main" id="{E6276775-A1EB-D345-9538-A21669ADA5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3964" y="5084737"/>
            <a:ext cx="1097943" cy="1097943"/>
          </a:xfrm>
          <a:prstGeom prst="rect">
            <a:avLst/>
          </a:prstGeom>
        </p:spPr>
      </p:pic>
      <p:pic>
        <p:nvPicPr>
          <p:cNvPr id="43" name="Imagem 42">
            <a:extLst>
              <a:ext uri="{FF2B5EF4-FFF2-40B4-BE49-F238E27FC236}">
                <a16:creationId xmlns:a16="http://schemas.microsoft.com/office/drawing/2014/main" id="{6A7CD3B4-C5BC-FE4B-B1F6-228717BD8A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01797" y="5084737"/>
            <a:ext cx="1097943" cy="1097943"/>
          </a:xfrm>
          <a:prstGeom prst="rect">
            <a:avLst/>
          </a:prstGeom>
        </p:spPr>
      </p:pic>
      <p:pic>
        <p:nvPicPr>
          <p:cNvPr id="44" name="Imagem 43">
            <a:extLst>
              <a:ext uri="{FF2B5EF4-FFF2-40B4-BE49-F238E27FC236}">
                <a16:creationId xmlns:a16="http://schemas.microsoft.com/office/drawing/2014/main" id="{95A80994-5CBE-1340-850E-4DB0844B03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80060" y="5044519"/>
            <a:ext cx="1097942" cy="1097942"/>
          </a:xfrm>
          <a:prstGeom prst="rect">
            <a:avLst/>
          </a:prstGeom>
        </p:spPr>
      </p:pic>
      <p:pic>
        <p:nvPicPr>
          <p:cNvPr id="45" name="Imagem 44">
            <a:extLst>
              <a:ext uri="{FF2B5EF4-FFF2-40B4-BE49-F238E27FC236}">
                <a16:creationId xmlns:a16="http://schemas.microsoft.com/office/drawing/2014/main" id="{F20AC2C8-805E-9047-ACDF-5F750D8EB9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23535" y="5084738"/>
            <a:ext cx="1097942" cy="1097942"/>
          </a:xfrm>
          <a:prstGeom prst="rect">
            <a:avLst/>
          </a:prstGeom>
        </p:spPr>
      </p:pic>
      <p:pic>
        <p:nvPicPr>
          <p:cNvPr id="78" name="Imagem 77">
            <a:extLst>
              <a:ext uri="{FF2B5EF4-FFF2-40B4-BE49-F238E27FC236}">
                <a16:creationId xmlns:a16="http://schemas.microsoft.com/office/drawing/2014/main" id="{EB86E8B1-F0D1-7B45-944C-FE5A50A463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77983" y="1637081"/>
            <a:ext cx="1179276" cy="1179276"/>
          </a:xfrm>
          <a:prstGeom prst="rect">
            <a:avLst/>
          </a:prstGeom>
        </p:spPr>
      </p:pic>
      <p:pic>
        <p:nvPicPr>
          <p:cNvPr id="79" name="Imagem 78">
            <a:extLst>
              <a:ext uri="{FF2B5EF4-FFF2-40B4-BE49-F238E27FC236}">
                <a16:creationId xmlns:a16="http://schemas.microsoft.com/office/drawing/2014/main" id="{48BCAF4F-3697-0D4B-AC2F-32A96FE4C0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47029" y="1732804"/>
            <a:ext cx="1097941" cy="1097941"/>
          </a:xfrm>
          <a:prstGeom prst="rect">
            <a:avLst/>
          </a:prstGeom>
        </p:spPr>
      </p:pic>
      <p:pic>
        <p:nvPicPr>
          <p:cNvPr id="80" name="Imagem 79">
            <a:extLst>
              <a:ext uri="{FF2B5EF4-FFF2-40B4-BE49-F238E27FC236}">
                <a16:creationId xmlns:a16="http://schemas.microsoft.com/office/drawing/2014/main" id="{10ACA93B-8E9E-0346-854F-B98480DF0E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42659" y="1578604"/>
            <a:ext cx="1278267" cy="1278267"/>
          </a:xfrm>
          <a:prstGeom prst="rect">
            <a:avLst/>
          </a:prstGeom>
        </p:spPr>
      </p:pic>
      <p:pic>
        <p:nvPicPr>
          <p:cNvPr id="81" name="Imagem 80">
            <a:extLst>
              <a:ext uri="{FF2B5EF4-FFF2-40B4-BE49-F238E27FC236}">
                <a16:creationId xmlns:a16="http://schemas.microsoft.com/office/drawing/2014/main" id="{F628F51F-2C04-C942-A47D-1CE0A6FC8E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89888" y="1578604"/>
            <a:ext cx="1149636" cy="1149636"/>
          </a:xfrm>
          <a:prstGeom prst="rect">
            <a:avLst/>
          </a:prstGeom>
        </p:spPr>
      </p:pic>
      <p:pic>
        <p:nvPicPr>
          <p:cNvPr id="83" name="Imagem 82">
            <a:extLst>
              <a:ext uri="{FF2B5EF4-FFF2-40B4-BE49-F238E27FC236}">
                <a16:creationId xmlns:a16="http://schemas.microsoft.com/office/drawing/2014/main" id="{8CD52EE5-B9A5-AC4E-B4D3-974C462A9B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7655" y="453520"/>
            <a:ext cx="794102" cy="794102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ECBB8118-C2AF-4424-B059-9EBC5E3B2ACD}"/>
              </a:ext>
            </a:extLst>
          </p:cNvPr>
          <p:cNvSpPr txBox="1"/>
          <p:nvPr/>
        </p:nvSpPr>
        <p:spPr>
          <a:xfrm>
            <a:off x="9430243" y="550369"/>
            <a:ext cx="2217402" cy="56323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Bambu gigante </a:t>
            </a:r>
          </a:p>
          <a:p>
            <a:r>
              <a:rPr lang="pt-BR" i="1" dirty="0" err="1"/>
              <a:t>Dendrocalamus</a:t>
            </a:r>
            <a:r>
              <a:rPr lang="pt-BR" i="1" dirty="0"/>
              <a:t> </a:t>
            </a:r>
            <a:r>
              <a:rPr lang="pt-BR" i="1" dirty="0" err="1"/>
              <a:t>asper</a:t>
            </a:r>
            <a:endParaRPr lang="pt-BR" i="1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r>
              <a:rPr lang="pt-BR" dirty="0"/>
              <a:t>Pequi</a:t>
            </a:r>
          </a:p>
          <a:p>
            <a:r>
              <a:rPr lang="pt-BR" i="1" dirty="0"/>
              <a:t>Virola </a:t>
            </a:r>
            <a:r>
              <a:rPr lang="pt-BR" i="1" dirty="0" err="1"/>
              <a:t>surinamensis</a:t>
            </a:r>
            <a:endParaRPr lang="pt-BR" i="1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r>
              <a:rPr lang="pt-BR" dirty="0"/>
              <a:t>Macaúba</a:t>
            </a:r>
          </a:p>
          <a:p>
            <a:r>
              <a:rPr lang="pt-BR" i="1" dirty="0" err="1"/>
              <a:t>Acronomia</a:t>
            </a:r>
            <a:r>
              <a:rPr lang="pt-BR" i="1" dirty="0"/>
              <a:t> </a:t>
            </a:r>
            <a:r>
              <a:rPr lang="pt-BR" i="1" dirty="0" err="1"/>
              <a:t>aculeata</a:t>
            </a:r>
            <a:endParaRPr lang="pt-BR" i="1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r>
              <a:rPr lang="pt-BR" dirty="0"/>
              <a:t>Baru</a:t>
            </a:r>
          </a:p>
          <a:p>
            <a:r>
              <a:rPr lang="pt-BR" i="1" dirty="0" err="1"/>
              <a:t>Dipterix</a:t>
            </a:r>
            <a:r>
              <a:rPr lang="pt-BR" i="1" dirty="0"/>
              <a:t> </a:t>
            </a:r>
            <a:r>
              <a:rPr lang="pt-BR" i="1" dirty="0" err="1"/>
              <a:t>alata</a:t>
            </a:r>
            <a:endParaRPr lang="pt-BR" i="1" dirty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20FF8428-322F-46B9-A2E4-81EDD1DCFCBA}"/>
              </a:ext>
            </a:extLst>
          </p:cNvPr>
          <p:cNvSpPr txBox="1"/>
          <p:nvPr/>
        </p:nvSpPr>
        <p:spPr>
          <a:xfrm>
            <a:off x="575377" y="3597112"/>
            <a:ext cx="11691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5 METERS 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BCBACA1A-91D6-4A74-9019-5A09F159E5C7}"/>
              </a:ext>
            </a:extLst>
          </p:cNvPr>
          <p:cNvSpPr txBox="1"/>
          <p:nvPr/>
        </p:nvSpPr>
        <p:spPr>
          <a:xfrm>
            <a:off x="2726972" y="237744"/>
            <a:ext cx="11691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5 METERS 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DEAC7910-D39A-4CBA-8142-A0BB2FB4FC99}"/>
              </a:ext>
            </a:extLst>
          </p:cNvPr>
          <p:cNvSpPr txBox="1"/>
          <p:nvPr/>
        </p:nvSpPr>
        <p:spPr>
          <a:xfrm>
            <a:off x="4335694" y="6298058"/>
            <a:ext cx="30936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err="1"/>
              <a:t>Ejemplo</a:t>
            </a:r>
            <a:r>
              <a:rPr lang="pt-BR" dirty="0"/>
              <a:t> de </a:t>
            </a:r>
            <a:r>
              <a:rPr lang="pt-BR" dirty="0" err="1"/>
              <a:t>disposición</a:t>
            </a:r>
            <a:r>
              <a:rPr lang="pt-BR" dirty="0"/>
              <a:t> </a:t>
            </a:r>
            <a:r>
              <a:rPr lang="pt-BR" dirty="0" err="1"/>
              <a:t>forestal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721463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ntendo comida, fruta, interior, banana&#10;&#10;&#10;&#10;Descrição gerada automaticamente">
            <a:extLst>
              <a:ext uri="{FF2B5EF4-FFF2-40B4-BE49-F238E27FC236}">
                <a16:creationId xmlns:a16="http://schemas.microsoft.com/office/drawing/2014/main" id="{815D01E4-114B-2D40-8BDB-DD97D4BF55C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590" r="2657" b="3"/>
          <a:stretch/>
        </p:blipFill>
        <p:spPr>
          <a:xfrm>
            <a:off x="6256859" y="1318136"/>
            <a:ext cx="2648371" cy="1976827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DEED1FB2-075B-D14C-B0F1-476C73FAC8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073" y="5893152"/>
            <a:ext cx="11139854" cy="930447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b="1" dirty="0">
                <a:solidFill>
                  <a:srgbClr val="FFFFFF"/>
                </a:solidFill>
              </a:rPr>
              <a:t>Pequi</a:t>
            </a:r>
            <a:br>
              <a:rPr lang="en-US" sz="1400" dirty="0">
                <a:solidFill>
                  <a:srgbClr val="FFFFFF"/>
                </a:solidFill>
              </a:rPr>
            </a:br>
            <a:r>
              <a:rPr lang="en-US" sz="2200" b="1" i="1" dirty="0">
                <a:solidFill>
                  <a:srgbClr val="FFFFFF"/>
                </a:solidFill>
              </a:rPr>
              <a:t>Caryocar brasiliensis</a:t>
            </a:r>
            <a:br>
              <a:rPr lang="en-US" sz="2200" b="1" dirty="0">
                <a:solidFill>
                  <a:srgbClr val="FFFFFF"/>
                </a:solidFill>
              </a:rPr>
            </a:br>
            <a:r>
              <a:rPr lang="es-ES" sz="2200" b="1" dirty="0">
                <a:solidFill>
                  <a:srgbClr val="FFFFFF"/>
                </a:solidFill>
              </a:rPr>
              <a:t>aceite, fruta, semilla, almendras, fruta, pulpa</a:t>
            </a:r>
            <a:br>
              <a:rPr lang="es-ES" sz="2200" b="1" dirty="0">
                <a:solidFill>
                  <a:srgbClr val="FFFFFF"/>
                </a:solidFill>
              </a:rPr>
            </a:br>
            <a:r>
              <a:rPr lang="es-ES" sz="2200" b="1" dirty="0">
                <a:solidFill>
                  <a:srgbClr val="FFFFFF"/>
                </a:solidFill>
              </a:rPr>
              <a:t>Producción anual de 12 cajas de 30 kg</a:t>
            </a:r>
            <a:br>
              <a:rPr lang="es-ES" sz="2200" b="1" dirty="0">
                <a:solidFill>
                  <a:srgbClr val="FFFFFF"/>
                </a:solidFill>
              </a:rPr>
            </a:br>
            <a:r>
              <a:rPr lang="es-ES" sz="2200" b="1" dirty="0">
                <a:solidFill>
                  <a:srgbClr val="FFFFFF"/>
                </a:solidFill>
              </a:rPr>
              <a:t>35% de aceite 32 litros de aceite comestible por planta al año</a:t>
            </a:r>
            <a:br>
              <a:rPr lang="en-US" sz="2200" b="1" dirty="0">
                <a:solidFill>
                  <a:srgbClr val="FFFFFF"/>
                </a:solidFill>
              </a:rPr>
            </a:br>
            <a:r>
              <a:rPr lang="en-US" sz="2200" b="1" dirty="0">
                <a:solidFill>
                  <a:srgbClr val="FFFFFF"/>
                </a:solidFill>
              </a:rPr>
              <a:t> </a:t>
            </a:r>
            <a:br>
              <a:rPr lang="en-US" sz="1400" dirty="0">
                <a:solidFill>
                  <a:srgbClr val="FFFFFF"/>
                </a:solidFill>
              </a:rPr>
            </a:br>
            <a:endParaRPr lang="en-US" sz="1400" dirty="0">
              <a:solidFill>
                <a:srgbClr val="FFFFFF"/>
              </a:solidFill>
            </a:endParaRPr>
          </a:p>
        </p:txBody>
      </p:sp>
      <p:pic>
        <p:nvPicPr>
          <p:cNvPr id="8" name="Imagem 7" descr="Uma imagem contendo itens de toalete&#10;&#10;&#10;&#10;Descrição gerada automaticamente">
            <a:extLst>
              <a:ext uri="{FF2B5EF4-FFF2-40B4-BE49-F238E27FC236}">
                <a16:creationId xmlns:a16="http://schemas.microsoft.com/office/drawing/2014/main" id="{49EB7057-5F9C-5E45-83F8-473C5F9189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0143" y="983211"/>
            <a:ext cx="2646677" cy="2646677"/>
          </a:xfrm>
          <a:prstGeom prst="rect">
            <a:avLst/>
          </a:prstGeom>
        </p:spPr>
      </p:pic>
      <p:pic>
        <p:nvPicPr>
          <p:cNvPr id="5" name="Imagem 4" descr="Uma imagem contendo árvore, planta, ao ar livre&#10;&#10;&#10;&#10;Descrição gerada automaticamente">
            <a:extLst>
              <a:ext uri="{FF2B5EF4-FFF2-40B4-BE49-F238E27FC236}">
                <a16:creationId xmlns:a16="http://schemas.microsoft.com/office/drawing/2014/main" id="{5800F1E3-B75A-E841-8B3C-C842167FD17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6994" b="192"/>
          <a:stretch/>
        </p:blipFill>
        <p:spPr>
          <a:xfrm>
            <a:off x="9225269" y="1709278"/>
            <a:ext cx="2648372" cy="1239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15537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31818C-91C6-2B48-BEBC-10D719730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17254" y="525439"/>
            <a:ext cx="3336545" cy="1657614"/>
          </a:xfrm>
        </p:spPr>
        <p:txBody>
          <a:bodyPr>
            <a:normAutofit/>
          </a:bodyPr>
          <a:lstStyle/>
          <a:p>
            <a:r>
              <a:rPr lang="pt-BR" sz="3600" dirty="0"/>
              <a:t>Baru</a:t>
            </a:r>
            <a:br>
              <a:rPr lang="pt-BR" sz="3600" dirty="0"/>
            </a:br>
            <a:r>
              <a:rPr lang="pt-BR" sz="3600" b="1" dirty="0" err="1"/>
              <a:t>Dipteryx</a:t>
            </a:r>
            <a:r>
              <a:rPr lang="pt-BR" sz="3600" b="1" dirty="0"/>
              <a:t> </a:t>
            </a:r>
            <a:r>
              <a:rPr lang="pt-BR" sz="3600" b="1" dirty="0" err="1"/>
              <a:t>alata</a:t>
            </a:r>
            <a:endParaRPr lang="pt-BR" sz="3600" b="1" dirty="0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3D565B81-7177-6647-8D0F-9DE215F0C4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261" y="375320"/>
            <a:ext cx="3848658" cy="3848658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2AD16A03-9464-8343-B3D4-579F8E1128A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-4" b="529"/>
          <a:stretch/>
        </p:blipFill>
        <p:spPr>
          <a:xfrm>
            <a:off x="5042114" y="2424609"/>
            <a:ext cx="2349362" cy="1799367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9BAB4BEB-9F26-7B4F-BDDF-39BD5B38252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1093" r="20946" b="-1"/>
          <a:stretch/>
        </p:blipFill>
        <p:spPr>
          <a:xfrm>
            <a:off x="4452170" y="4911833"/>
            <a:ext cx="1785704" cy="1448024"/>
          </a:xfrm>
          <a:prstGeom prst="rect">
            <a:avLst/>
          </a:prstGeom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AEAE378-3298-4F46-8255-2E096EA956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17253" y="2274491"/>
            <a:ext cx="3484929" cy="39024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2000" dirty="0"/>
              <a:t>Producción por planta al año
Frutos secos 7,5 kg 
Aceite 2,5 litros
Harina 45 kg 
Fruta 150 kg 
Carbón vegetal 33kg</a:t>
            </a:r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20227342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E161AD0-27F9-2E44-AAC8-7E7445BFD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1098" y="1396289"/>
            <a:ext cx="5712824" cy="1325563"/>
          </a:xfrm>
        </p:spPr>
        <p:txBody>
          <a:bodyPr>
            <a:normAutofit/>
          </a:bodyPr>
          <a:lstStyle/>
          <a:p>
            <a:r>
              <a:rPr lang="pt-BR" dirty="0"/>
              <a:t>Macaúba</a:t>
            </a:r>
            <a:br>
              <a:rPr lang="pt-BR" dirty="0"/>
            </a:br>
            <a:r>
              <a:rPr lang="pt-BR" i="1" err="1"/>
              <a:t>Acronomia</a:t>
            </a:r>
            <a:r>
              <a:rPr lang="pt-BR" i="1"/>
              <a:t> </a:t>
            </a:r>
            <a:r>
              <a:rPr lang="pt-BR" i="1" err="1"/>
              <a:t>aculeata</a:t>
            </a:r>
            <a:endParaRPr lang="pt-BR" i="1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C9073EE-3109-AD48-941C-31C6B2B319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5543" y="2871982"/>
            <a:ext cx="4558309" cy="3181684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s-ES" sz="1800" dirty="0"/>
              <a:t>Producción 115 kilos por planta
Aceite 25 % 
Pulpa 35% 
Harina 5%
Carbón vegetal 35%</a:t>
            </a:r>
            <a:endParaRPr lang="pt-BR" sz="1800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C5A062AB-C547-1645-A29B-5D8B23E215F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146" r="10851" b="-4"/>
          <a:stretch/>
        </p:blipFill>
        <p:spPr>
          <a:xfrm>
            <a:off x="5666052" y="2438907"/>
            <a:ext cx="3329834" cy="3329834"/>
          </a:xfrm>
          <a:custGeom>
            <a:avLst/>
            <a:gdLst>
              <a:gd name="connsiteX0" fmla="*/ 1440180 w 2880360"/>
              <a:gd name="connsiteY0" fmla="*/ 0 h 2880360"/>
              <a:gd name="connsiteX1" fmla="*/ 2880360 w 2880360"/>
              <a:gd name="connsiteY1" fmla="*/ 1440180 h 2880360"/>
              <a:gd name="connsiteX2" fmla="*/ 1440180 w 2880360"/>
              <a:gd name="connsiteY2" fmla="*/ 2880360 h 2880360"/>
              <a:gd name="connsiteX3" fmla="*/ 0 w 2880360"/>
              <a:gd name="connsiteY3" fmla="*/ 1440180 h 2880360"/>
              <a:gd name="connsiteX4" fmla="*/ 1440180 w 2880360"/>
              <a:gd name="connsiteY4" fmla="*/ 0 h 2880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80360" h="2880360">
                <a:moveTo>
                  <a:pt x="1440180" y="0"/>
                </a:moveTo>
                <a:cubicBezTo>
                  <a:pt x="2235569" y="0"/>
                  <a:pt x="2880360" y="644791"/>
                  <a:pt x="2880360" y="1440180"/>
                </a:cubicBezTo>
                <a:cubicBezTo>
                  <a:pt x="2880360" y="2235569"/>
                  <a:pt x="2235569" y="2880360"/>
                  <a:pt x="1440180" y="2880360"/>
                </a:cubicBezTo>
                <a:cubicBezTo>
                  <a:pt x="644791" y="2880360"/>
                  <a:pt x="0" y="2235569"/>
                  <a:pt x="0" y="1440180"/>
                </a:cubicBezTo>
                <a:cubicBezTo>
                  <a:pt x="0" y="644791"/>
                  <a:pt x="644791" y="0"/>
                  <a:pt x="1440180" y="0"/>
                </a:cubicBezTo>
                <a:close/>
              </a:path>
            </a:pathLst>
          </a:cu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47EDB44E-647D-E147-96BB-605E346788C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895" r="7343" b="-1"/>
          <a:stretch/>
        </p:blipFill>
        <p:spPr>
          <a:xfrm>
            <a:off x="7892226" y="0"/>
            <a:ext cx="4299774" cy="3715864"/>
          </a:xfrm>
          <a:custGeom>
            <a:avLst/>
            <a:gdLst>
              <a:gd name="connsiteX0" fmla="*/ 280681 w 4034316"/>
              <a:gd name="connsiteY0" fmla="*/ 0 h 3486455"/>
              <a:gd name="connsiteX1" fmla="*/ 4034316 w 4034316"/>
              <a:gd name="connsiteY1" fmla="*/ 0 h 3486455"/>
              <a:gd name="connsiteX2" fmla="*/ 4034316 w 4034316"/>
              <a:gd name="connsiteY2" fmla="*/ 2800630 h 3486455"/>
              <a:gd name="connsiteX3" fmla="*/ 3874752 w 4034316"/>
              <a:gd name="connsiteY3" fmla="*/ 2945652 h 3486455"/>
              <a:gd name="connsiteX4" fmla="*/ 2368296 w 4034316"/>
              <a:gd name="connsiteY4" fmla="*/ 3486455 h 3486455"/>
              <a:gd name="connsiteX5" fmla="*/ 0 w 4034316"/>
              <a:gd name="connsiteY5" fmla="*/ 1118159 h 3486455"/>
              <a:gd name="connsiteX6" fmla="*/ 186113 w 4034316"/>
              <a:gd name="connsiteY6" fmla="*/ 196311 h 3486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34316" h="3486455">
                <a:moveTo>
                  <a:pt x="280681" y="0"/>
                </a:moveTo>
                <a:lnTo>
                  <a:pt x="4034316" y="0"/>
                </a:lnTo>
                <a:lnTo>
                  <a:pt x="4034316" y="2800630"/>
                </a:lnTo>
                <a:lnTo>
                  <a:pt x="3874752" y="2945652"/>
                </a:lnTo>
                <a:cubicBezTo>
                  <a:pt x="3465371" y="3283503"/>
                  <a:pt x="2940535" y="3486455"/>
                  <a:pt x="2368296" y="3486455"/>
                </a:cubicBezTo>
                <a:cubicBezTo>
                  <a:pt x="1060322" y="3486455"/>
                  <a:pt x="0" y="2426133"/>
                  <a:pt x="0" y="1118159"/>
                </a:cubicBezTo>
                <a:cubicBezTo>
                  <a:pt x="0" y="791166"/>
                  <a:pt x="66270" y="479650"/>
                  <a:pt x="186113" y="196311"/>
                </a:cubicBezTo>
                <a:close/>
              </a:path>
            </a:pathLst>
          </a:cu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25B4F060-BECF-8140-A149-DAB47FD1B42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238" r="28702" b="4"/>
          <a:stretch/>
        </p:blipFill>
        <p:spPr>
          <a:xfrm>
            <a:off x="9053088" y="4197217"/>
            <a:ext cx="3138912" cy="2660795"/>
          </a:xfrm>
          <a:custGeom>
            <a:avLst/>
            <a:gdLst>
              <a:gd name="connsiteX0" fmla="*/ 1723644 w 3138912"/>
              <a:gd name="connsiteY0" fmla="*/ 0 h 2660795"/>
              <a:gd name="connsiteX1" fmla="*/ 3053691 w 3138912"/>
              <a:gd name="connsiteY1" fmla="*/ 627247 h 2660795"/>
              <a:gd name="connsiteX2" fmla="*/ 3138912 w 3138912"/>
              <a:gd name="connsiteY2" fmla="*/ 741211 h 2660795"/>
              <a:gd name="connsiteX3" fmla="*/ 3138912 w 3138912"/>
              <a:gd name="connsiteY3" fmla="*/ 2660795 h 2660795"/>
              <a:gd name="connsiteX4" fmla="*/ 278239 w 3138912"/>
              <a:gd name="connsiteY4" fmla="*/ 2660795 h 2660795"/>
              <a:gd name="connsiteX5" fmla="*/ 208035 w 3138912"/>
              <a:gd name="connsiteY5" fmla="*/ 2545235 h 2660795"/>
              <a:gd name="connsiteX6" fmla="*/ 0 w 3138912"/>
              <a:gd name="connsiteY6" fmla="*/ 1723644 h 2660795"/>
              <a:gd name="connsiteX7" fmla="*/ 1723644 w 3138912"/>
              <a:gd name="connsiteY7" fmla="*/ 0 h 26607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38912" h="2660795">
                <a:moveTo>
                  <a:pt x="1723644" y="0"/>
                </a:moveTo>
                <a:cubicBezTo>
                  <a:pt x="2259111" y="0"/>
                  <a:pt x="2737550" y="244172"/>
                  <a:pt x="3053691" y="627247"/>
                </a:cubicBezTo>
                <a:lnTo>
                  <a:pt x="3138912" y="741211"/>
                </a:lnTo>
                <a:lnTo>
                  <a:pt x="3138912" y="2660795"/>
                </a:lnTo>
                <a:lnTo>
                  <a:pt x="278239" y="2660795"/>
                </a:lnTo>
                <a:lnTo>
                  <a:pt x="208035" y="2545235"/>
                </a:lnTo>
                <a:cubicBezTo>
                  <a:pt x="75362" y="2301006"/>
                  <a:pt x="0" y="2021126"/>
                  <a:pt x="0" y="1723644"/>
                </a:cubicBezTo>
                <a:cubicBezTo>
                  <a:pt x="0" y="771702"/>
                  <a:pt x="771702" y="0"/>
                  <a:pt x="1723644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7720752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C80693-4D10-BE40-B02C-CBE32A8E3B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582" y="513310"/>
            <a:ext cx="4668257" cy="1325563"/>
          </a:xfrm>
        </p:spPr>
        <p:txBody>
          <a:bodyPr>
            <a:normAutofit fontScale="90000"/>
          </a:bodyPr>
          <a:lstStyle/>
          <a:p>
            <a:r>
              <a:rPr lang="pt-BR" b="1" dirty="0"/>
              <a:t>Bambu</a:t>
            </a:r>
            <a:br>
              <a:rPr lang="pt-BR" i="1" dirty="0"/>
            </a:br>
            <a:r>
              <a:rPr lang="pt-BR" i="1" dirty="0" err="1"/>
              <a:t>Dendrocalamus</a:t>
            </a:r>
            <a:r>
              <a:rPr lang="pt-BR" i="1" dirty="0"/>
              <a:t> </a:t>
            </a:r>
            <a:r>
              <a:rPr lang="pt-BR" i="1" dirty="0" err="1"/>
              <a:t>asper</a:t>
            </a:r>
            <a:r>
              <a:rPr lang="pt-BR" i="1" dirty="0"/>
              <a:t> 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0335BF1-B6DA-3F4A-AAA0-5CD63EBEB9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40296" y="2871982"/>
            <a:ext cx="4668256" cy="3181684"/>
          </a:xfrm>
        </p:spPr>
        <p:txBody>
          <a:bodyPr anchor="t">
            <a:normAutofit/>
          </a:bodyPr>
          <a:lstStyle/>
          <a:p>
            <a:r>
              <a:rPr lang="pt-BR" sz="1800" dirty="0"/>
              <a:t>Fibra 380 kg por grupo
Brotes de 60 kg por grupo
8 </a:t>
            </a:r>
            <a:r>
              <a:rPr lang="pt-BR" sz="1800" dirty="0" err="1"/>
              <a:t>culmos</a:t>
            </a:r>
            <a:r>
              <a:rPr lang="pt-BR" sz="1800" dirty="0"/>
              <a:t> por </a:t>
            </a:r>
            <a:r>
              <a:rPr lang="pt-BR" sz="1800" dirty="0" err="1"/>
              <a:t>tocera</a:t>
            </a:r>
            <a:r>
              <a:rPr lang="pt-BR" sz="1800" dirty="0"/>
              <a:t> por </a:t>
            </a:r>
            <a:r>
              <a:rPr lang="pt-BR" sz="1800" dirty="0" err="1"/>
              <a:t>año</a:t>
            </a:r>
            <a:endParaRPr lang="pt-BR" sz="1800" dirty="0"/>
          </a:p>
        </p:txBody>
      </p:sp>
      <p:pic>
        <p:nvPicPr>
          <p:cNvPr id="1030" name="Picture 6" descr="Ver a imagem de origem">
            <a:extLst>
              <a:ext uri="{FF2B5EF4-FFF2-40B4-BE49-F238E27FC236}">
                <a16:creationId xmlns:a16="http://schemas.microsoft.com/office/drawing/2014/main" id="{305C2BBB-B951-42DC-B306-52B73BDCB9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2527" y="2506640"/>
            <a:ext cx="3294798" cy="310813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Ver a imagem de origem">
            <a:extLst>
              <a:ext uri="{FF2B5EF4-FFF2-40B4-BE49-F238E27FC236}">
                <a16:creationId xmlns:a16="http://schemas.microsoft.com/office/drawing/2014/main" id="{2526531E-D1E1-4F74-92F8-289295F28E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9308" y="-990413"/>
            <a:ext cx="4911144" cy="453002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Ver a imagem de origem">
            <a:extLst>
              <a:ext uri="{FF2B5EF4-FFF2-40B4-BE49-F238E27FC236}">
                <a16:creationId xmlns:a16="http://schemas.microsoft.com/office/drawing/2014/main" id="{2B5F4BE7-741E-4501-8546-91FB8BA927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90092" y="3841157"/>
            <a:ext cx="3837052" cy="397325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06368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1AF40E25-F23C-8ACB-F573-088FDD883E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13246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86D2A102-9FA2-4173-E1A8-EB62FC1707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269" y="201168"/>
            <a:ext cx="3550745" cy="6307003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63373DF3-77F4-6B7A-79A3-87CD7CAF52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11258" y="292608"/>
            <a:ext cx="910473" cy="786384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6F1D32C8-1B5C-6320-D2C0-804E881A73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71727" y="201168"/>
            <a:ext cx="2309378" cy="3079171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32084357-CAEA-8274-573A-026CA50C85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1727" y="3429000"/>
            <a:ext cx="2309378" cy="3079171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41BCF463-A6F9-6FAC-5633-4BACA49DB9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14216" y="201168"/>
            <a:ext cx="3853611" cy="2441548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CC0E8010-E19A-33AE-86BE-9FB09DC515B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20113" y="3248713"/>
            <a:ext cx="4781550" cy="323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13553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77167B78-82A1-7704-D9F9-A6865C27C8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12192001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6791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5B5F03B-A86E-DA8F-1CD0-6F53FFA3FC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15587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CB8DC1-2293-9D7F-ACF3-681C62B3E2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Agroforestería en la Amazonía Occidental de Acre, Brasil        plantando en 2018</a:t>
            </a:r>
            <a:endParaRPr lang="pt-BR" dirty="0"/>
          </a:p>
        </p:txBody>
      </p:sp>
      <p:pic>
        <p:nvPicPr>
          <p:cNvPr id="6" name="WhatsApp Video 2025-04-09 at 13.09.17">
            <a:hlinkClick r:id="" action="ppaction://media"/>
            <a:extLst>
              <a:ext uri="{FF2B5EF4-FFF2-40B4-BE49-F238E27FC236}">
                <a16:creationId xmlns:a16="http://schemas.microsoft.com/office/drawing/2014/main" id="{29A57F5C-DAA5-9DFB-FF48-811C07CB6B75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627033" y="1690688"/>
            <a:ext cx="2462213" cy="4351338"/>
          </a:xfr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ED246E70-E8F1-FE3F-27CC-E3FD6C4470DE}"/>
              </a:ext>
            </a:extLst>
          </p:cNvPr>
          <p:cNvSpPr txBox="1"/>
          <p:nvPr/>
        </p:nvSpPr>
        <p:spPr>
          <a:xfrm>
            <a:off x="7933266" y="5223933"/>
            <a:ext cx="390966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Eng. Agr. Emanuel Amaral</a:t>
            </a:r>
          </a:p>
          <a:p>
            <a:r>
              <a:rPr lang="pt-BR" dirty="0"/>
              <a:t>Pesquisador Embrapa Dr. </a:t>
            </a:r>
            <a:r>
              <a:rPr lang="pt-BR" dirty="0" err="1"/>
              <a:t>Eufran</a:t>
            </a:r>
            <a:r>
              <a:rPr lang="pt-BR" dirty="0"/>
              <a:t> Amaral</a:t>
            </a:r>
          </a:p>
          <a:p>
            <a:r>
              <a:rPr lang="pt-BR" dirty="0"/>
              <a:t>Guilherme </a:t>
            </a:r>
            <a:r>
              <a:rPr lang="pt-BR" dirty="0" err="1"/>
              <a:t>Korte</a:t>
            </a:r>
            <a:endParaRPr lang="pt-BR" dirty="0"/>
          </a:p>
          <a:p>
            <a:r>
              <a:rPr lang="pt-BR" dirty="0" err="1"/>
              <a:t>Nov</a:t>
            </a:r>
            <a:r>
              <a:rPr lang="pt-BR" dirty="0"/>
              <a:t> 2018</a:t>
            </a:r>
          </a:p>
        </p:txBody>
      </p:sp>
    </p:spTree>
    <p:extLst>
      <p:ext uri="{BB962C8B-B14F-4D97-AF65-F5344CB8AC3E}">
        <p14:creationId xmlns:p14="http://schemas.microsoft.com/office/powerpoint/2010/main" val="3496700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22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969D12A-F1BF-B6BD-D291-E8B9CE2368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331974" cy="6331974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CE30B191-4DF3-6D8B-84A1-09B9FAB8259B}"/>
              </a:ext>
            </a:extLst>
          </p:cNvPr>
          <p:cNvSpPr txBox="1"/>
          <p:nvPr/>
        </p:nvSpPr>
        <p:spPr>
          <a:xfrm>
            <a:off x="196645" y="6331974"/>
            <a:ext cx="5683045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dirty="0"/>
              <a:t>https://www.ecodebate.com.br/2023/10/22/restauracao-de-areas-degradadas-pode-garantir-o-futuro-da-amazonia</a:t>
            </a:r>
            <a:r>
              <a:rPr lang="pt-BR" dirty="0"/>
              <a:t>/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E4BFD714-4D0B-37F9-1E3C-12DB24E1E23F}"/>
              </a:ext>
            </a:extLst>
          </p:cNvPr>
          <p:cNvSpPr txBox="1"/>
          <p:nvPr/>
        </p:nvSpPr>
        <p:spPr>
          <a:xfrm>
            <a:off x="6980903" y="914851"/>
            <a:ext cx="4473677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dirty="0"/>
              <a:t>“Restaurar el 10% de las áreas degradadas de la Amazonia puede generar ingresos de R$ 132 mil millones y eliminar 2,6 mil millones de toneladas de CO2 de la atmósfera”</a:t>
            </a:r>
          </a:p>
          <a:p>
            <a:r>
              <a:rPr lang="es-ES" dirty="0"/>
              <a:t>	</a:t>
            </a:r>
            <a:r>
              <a:rPr lang="es-ES" sz="1050" dirty="0"/>
              <a:t>Instituto Internacional para </a:t>
            </a:r>
            <a:r>
              <a:rPr lang="es-ES" sz="1050" dirty="0" err="1"/>
              <a:t>Sustentabilidade</a:t>
            </a:r>
            <a:r>
              <a:rPr lang="es-ES" sz="1050" dirty="0"/>
              <a:t> (IIS) 2022</a:t>
            </a:r>
            <a:endParaRPr lang="pt-BR" sz="1050" dirty="0"/>
          </a:p>
        </p:txBody>
      </p:sp>
    </p:spTree>
    <p:extLst>
      <p:ext uri="{BB962C8B-B14F-4D97-AF65-F5344CB8AC3E}">
        <p14:creationId xmlns:p14="http://schemas.microsoft.com/office/powerpoint/2010/main" val="341244696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F930182-4DCD-4B31-BFC2-F7D30B71ED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2441" y="2781871"/>
            <a:ext cx="6089790" cy="1280890"/>
          </a:xfrm>
        </p:spPr>
        <p:txBody>
          <a:bodyPr>
            <a:normAutofit fontScale="90000"/>
          </a:bodyPr>
          <a:lstStyle/>
          <a:p>
            <a:r>
              <a:rPr lang="pt-BR" dirty="0"/>
              <a:t>	El futuro </a:t>
            </a:r>
            <a:r>
              <a:rPr lang="pt-BR" dirty="0" err="1"/>
              <a:t>del</a:t>
            </a:r>
            <a:r>
              <a:rPr lang="pt-BR" dirty="0"/>
              <a:t> planeta</a:t>
            </a:r>
            <a:br>
              <a:rPr lang="pt-BR" dirty="0"/>
            </a:br>
            <a:r>
              <a:rPr lang="pt-BR" dirty="0"/>
              <a:t>		</a:t>
            </a:r>
            <a:r>
              <a:rPr lang="pt-BR" sz="2200" dirty="0" err="1"/>
              <a:t>Muchas</a:t>
            </a:r>
            <a:r>
              <a:rPr lang="pt-BR" sz="2200" dirty="0"/>
              <a:t> </a:t>
            </a:r>
            <a:r>
              <a:rPr lang="pt-BR" sz="2200" dirty="0" err="1"/>
              <a:t>Gracias</a:t>
            </a:r>
            <a:br>
              <a:rPr lang="pt-BR" sz="2200" dirty="0"/>
            </a:br>
            <a:r>
              <a:rPr lang="pt-BR" sz="2200" dirty="0"/>
              <a:t>			</a:t>
            </a:r>
            <a:r>
              <a:rPr lang="pt-BR" sz="1600" dirty="0"/>
              <a:t>Guilherme </a:t>
            </a:r>
            <a:r>
              <a:rPr lang="pt-BR" sz="1600" dirty="0" err="1"/>
              <a:t>Korte</a:t>
            </a:r>
            <a:br>
              <a:rPr lang="pt-BR" sz="1600" dirty="0"/>
            </a:br>
            <a:r>
              <a:rPr lang="pt-BR" sz="1600" dirty="0"/>
              <a:t>			</a:t>
            </a:r>
            <a:r>
              <a:rPr lang="pt-BR" sz="1600" dirty="0" err="1"/>
              <a:t>Brazil</a:t>
            </a:r>
            <a:br>
              <a:rPr lang="pt-BR" dirty="0"/>
            </a:br>
            <a:br>
              <a:rPr lang="pt-BR" dirty="0"/>
            </a:br>
            <a:endParaRPr lang="pt-BR" dirty="0"/>
          </a:p>
        </p:txBody>
      </p:sp>
      <p:pic>
        <p:nvPicPr>
          <p:cNvPr id="8" name="Espaço Reservado para Conteúdo 7">
            <a:extLst>
              <a:ext uri="{FF2B5EF4-FFF2-40B4-BE49-F238E27FC236}">
                <a16:creationId xmlns:a16="http://schemas.microsoft.com/office/drawing/2014/main" id="{99F99F2E-C505-42BD-891E-49EDEF8D303C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rcRect r="4687"/>
          <a:stretch/>
        </p:blipFill>
        <p:spPr>
          <a:xfrm>
            <a:off x="0" y="0"/>
            <a:ext cx="4892842" cy="6844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20400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3D3D3D"/>
      </a:dk1>
      <a:lt1>
        <a:sysClr val="window" lastClr="FFFAE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3D3D3D"/>
      </a:dk1>
      <a:lt1>
        <a:sysClr val="window" lastClr="FFFAE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379</TotalTime>
  <Words>550</Words>
  <Application>Microsoft Office PowerPoint</Application>
  <PresentationFormat>Widescreen</PresentationFormat>
  <Paragraphs>109</Paragraphs>
  <Slides>27</Slides>
  <Notes>1</Notes>
  <HiddenSlides>0</HiddenSlides>
  <MMClips>1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27</vt:i4>
      </vt:variant>
    </vt:vector>
  </HeadingPairs>
  <TitlesOfParts>
    <vt:vector size="31" baseType="lpstr">
      <vt:lpstr>Arial</vt:lpstr>
      <vt:lpstr>Calibri</vt:lpstr>
      <vt:lpstr>Calibri Light</vt:lpstr>
      <vt:lpstr>Tema do Office</vt:lpstr>
      <vt:lpstr>Biogeografía de un arreglo agroforestal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 Pueblo de Kamayurá Cada familia recibió 65 plántulas de árboles frutales nativos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Pequi Caryocar brasiliensis aceite, fruta, semilla, almendras, fruta, pulpa Producción anual de 12 cajas de 30 kg 35% de aceite 32 litros de aceite comestible por planta al año   </vt:lpstr>
      <vt:lpstr>Baru Dipteryx alata</vt:lpstr>
      <vt:lpstr>Macaúba Acronomia aculeata</vt:lpstr>
      <vt:lpstr>Bambu Dendrocalamus asper </vt:lpstr>
      <vt:lpstr>Apresentação do PowerPoint</vt:lpstr>
      <vt:lpstr>Apresentação do PowerPoint</vt:lpstr>
      <vt:lpstr>Apresentação do PowerPoint</vt:lpstr>
      <vt:lpstr>Apresentação do PowerPoint</vt:lpstr>
      <vt:lpstr>Agroforestería en la Amazonía Occidental de Acre, Brasil        plantando en 2018</vt:lpstr>
      <vt:lpstr>Apresentação do PowerPoint</vt:lpstr>
      <vt:lpstr> El futuro del planeta   Muchas Gracias    Guilherme Korte    Brazil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Guilherme J Korte</dc:creator>
  <cp:lastModifiedBy>MAGALU</cp:lastModifiedBy>
  <cp:revision>8</cp:revision>
  <dcterms:created xsi:type="dcterms:W3CDTF">2025-04-09T09:56:44Z</dcterms:created>
  <dcterms:modified xsi:type="dcterms:W3CDTF">2025-04-09T16:15:47Z</dcterms:modified>
</cp:coreProperties>
</file>